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8" name="Groupe 3"/>
          <p:cNvGrpSpPr/>
          <p:nvPr/>
        </p:nvGrpSpPr>
        <p:grpSpPr>
          <a:xfrm>
            <a:off x="0" y="317880"/>
            <a:ext cx="9143280" cy="6527160"/>
            <a:chOff x="0" y="317880"/>
            <a:chExt cx="9143280" cy="6527160"/>
          </a:xfrm>
        </p:grpSpPr>
        <p:sp>
          <p:nvSpPr>
            <p:cNvPr id="89" name="Rectangle 4"/>
            <p:cNvSpPr/>
            <p:nvPr/>
          </p:nvSpPr>
          <p:spPr>
            <a:xfrm>
              <a:off x="0" y="317880"/>
              <a:ext cx="9143280" cy="6527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0" name="ZoneTexte 5"/>
            <p:cNvSpPr/>
            <p:nvPr/>
          </p:nvSpPr>
          <p:spPr>
            <a:xfrm>
              <a:off x="2063880" y="2997720"/>
              <a:ext cx="501588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résous un problème de comparaison.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1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Rectangle : coins arrondis 2"/>
          <p:cNvSpPr/>
          <p:nvPr/>
        </p:nvSpPr>
        <p:spPr>
          <a:xfrm>
            <a:off x="430560" y="1208880"/>
            <a:ext cx="8065800" cy="501300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 de texte 2"/>
          <p:cNvSpPr/>
          <p:nvPr/>
        </p:nvSpPr>
        <p:spPr>
          <a:xfrm>
            <a:off x="4714200" y="1531080"/>
            <a:ext cx="3782160" cy="45838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Son ami fait 39 kilos de plus.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la balance de son ami indique-t-elle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Son chien fait le quart du poids.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pèse le chien ?</a:t>
            </a:r>
            <a:r>
              <a:rPr b="1" lang="fr-FR" sz="1800" spc="-1" strike="noStrike">
                <a:solidFill>
                  <a:srgbClr val="231f20"/>
                </a:solidFill>
                <a:latin typeface="Calibri"/>
                <a:ea typeface="Calibri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" name="Image 5" descr=""/>
          <p:cNvPicPr/>
          <p:nvPr/>
        </p:nvPicPr>
        <p:blipFill>
          <a:blip r:embed="rId1"/>
          <a:stretch/>
        </p:blipFill>
        <p:spPr>
          <a:xfrm>
            <a:off x="801000" y="2183040"/>
            <a:ext cx="3218760" cy="2847240"/>
          </a:xfrm>
          <a:prstGeom prst="rect">
            <a:avLst/>
          </a:prstGeom>
          <a:ln w="0">
            <a:noFill/>
          </a:ln>
        </p:spPr>
      </p:pic>
      <p:sp>
        <p:nvSpPr>
          <p:cNvPr id="96" name="Organigramme : Connecteur 1"/>
          <p:cNvSpPr/>
          <p:nvPr/>
        </p:nvSpPr>
        <p:spPr>
          <a:xfrm>
            <a:off x="3796200" y="2280960"/>
            <a:ext cx="94608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Organigramme : Connecteur 2"/>
          <p:cNvSpPr/>
          <p:nvPr/>
        </p:nvSpPr>
        <p:spPr>
          <a:xfrm>
            <a:off x="3600360" y="4286520"/>
            <a:ext cx="114228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2"/>
          <p:cNvSpPr/>
          <p:nvPr/>
        </p:nvSpPr>
        <p:spPr>
          <a:xfrm>
            <a:off x="430560" y="1208880"/>
            <a:ext cx="8065800" cy="501300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 de texte 2"/>
          <p:cNvSpPr/>
          <p:nvPr/>
        </p:nvSpPr>
        <p:spPr>
          <a:xfrm>
            <a:off x="4714200" y="3627000"/>
            <a:ext cx="3628080" cy="4928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La balance va indiquer 107 kilos.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68 + 39 = 107.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Image 8" descr=""/>
          <p:cNvPicPr/>
          <p:nvPr/>
        </p:nvPicPr>
        <p:blipFill>
          <a:blip r:embed="rId1"/>
          <a:stretch/>
        </p:blipFill>
        <p:spPr>
          <a:xfrm>
            <a:off x="801000" y="2183040"/>
            <a:ext cx="3218760" cy="2847240"/>
          </a:xfrm>
          <a:prstGeom prst="rect">
            <a:avLst/>
          </a:prstGeom>
          <a:ln w="0">
            <a:noFill/>
          </a:ln>
        </p:spPr>
      </p:pic>
      <p:sp>
        <p:nvSpPr>
          <p:cNvPr id="102" name="Zone de texte 2"/>
          <p:cNvSpPr/>
          <p:nvPr/>
        </p:nvSpPr>
        <p:spPr>
          <a:xfrm>
            <a:off x="4714200" y="1531080"/>
            <a:ext cx="3782160" cy="18442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Son ami fait 39 kilos de plus.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la balance de son ami indique-t-elle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Organigramme : Connecteur 7"/>
          <p:cNvSpPr/>
          <p:nvPr/>
        </p:nvSpPr>
        <p:spPr>
          <a:xfrm>
            <a:off x="3529800" y="1902600"/>
            <a:ext cx="101628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ctangle : coins arrondis 4"/>
          <p:cNvSpPr/>
          <p:nvPr/>
        </p:nvSpPr>
        <p:spPr>
          <a:xfrm>
            <a:off x="430560" y="1208880"/>
            <a:ext cx="8065800" cy="501300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 de texte 4"/>
          <p:cNvSpPr/>
          <p:nvPr/>
        </p:nvSpPr>
        <p:spPr>
          <a:xfrm>
            <a:off x="4637160" y="2935440"/>
            <a:ext cx="3628080" cy="4928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Le chien fait le quart du poids, c’est-à-dire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68 ÷ 4 = 17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pèse 17 kg.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" name="Image 3" descr=""/>
          <p:cNvPicPr/>
          <p:nvPr/>
        </p:nvPicPr>
        <p:blipFill>
          <a:blip r:embed="rId1"/>
          <a:stretch/>
        </p:blipFill>
        <p:spPr>
          <a:xfrm>
            <a:off x="801000" y="2183040"/>
            <a:ext cx="3218760" cy="2847240"/>
          </a:xfrm>
          <a:prstGeom prst="rect">
            <a:avLst/>
          </a:prstGeom>
          <a:ln w="0">
            <a:noFill/>
          </a:ln>
        </p:spPr>
      </p:pic>
      <p:sp>
        <p:nvSpPr>
          <p:cNvPr id="108" name="Zone de texte 5"/>
          <p:cNvSpPr/>
          <p:nvPr/>
        </p:nvSpPr>
        <p:spPr>
          <a:xfrm>
            <a:off x="4637160" y="1515240"/>
            <a:ext cx="3782160" cy="13467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Son chien fait le quart du poids.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pèse le chien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Organigramme : Connecteur 5"/>
          <p:cNvSpPr/>
          <p:nvPr/>
        </p:nvSpPr>
        <p:spPr>
          <a:xfrm>
            <a:off x="3459960" y="1902600"/>
            <a:ext cx="108612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Rectangle : coins arrondis 3"/>
          <p:cNvSpPr/>
          <p:nvPr/>
        </p:nvSpPr>
        <p:spPr>
          <a:xfrm>
            <a:off x="430560" y="1208880"/>
            <a:ext cx="8065800" cy="533232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 de texte 3"/>
          <p:cNvSpPr/>
          <p:nvPr/>
        </p:nvSpPr>
        <p:spPr>
          <a:xfrm>
            <a:off x="4714200" y="1531080"/>
            <a:ext cx="3782160" cy="45838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Nicolas pesait 80 kg il y a 6 mois.  </a:t>
            </a:r>
            <a:r>
              <a:rPr b="1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En sachant qu’il a maigri régulièrement, combien a-t-il perdu chaque mois ? </a:t>
            </a:r>
            <a:r>
              <a:rPr b="1" lang="fr-FR" sz="1800" spc="-1" strike="noStrike">
                <a:solidFill>
                  <a:srgbClr val="231f20"/>
                </a:solidFill>
                <a:latin typeface="Calibri"/>
                <a:ea typeface="Calibri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Nicolas pesait 94 kg il y a un an.  </a:t>
            </a:r>
            <a:r>
              <a:rPr b="1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En sachant qu’il a maigri régulièrement, combien a-t-il perdu chaque semaine ? </a:t>
            </a: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3" name="Image 2" descr=""/>
          <p:cNvPicPr/>
          <p:nvPr/>
        </p:nvPicPr>
        <p:blipFill>
          <a:blip r:embed="rId1"/>
          <a:stretch/>
        </p:blipFill>
        <p:spPr>
          <a:xfrm>
            <a:off x="801000" y="2183040"/>
            <a:ext cx="3218760" cy="2847240"/>
          </a:xfrm>
          <a:prstGeom prst="rect">
            <a:avLst/>
          </a:prstGeom>
          <a:ln w="0">
            <a:noFill/>
          </a:ln>
        </p:spPr>
      </p:pic>
      <p:sp>
        <p:nvSpPr>
          <p:cNvPr id="114" name="Organigramme : Connecteur 3"/>
          <p:cNvSpPr/>
          <p:nvPr/>
        </p:nvSpPr>
        <p:spPr>
          <a:xfrm>
            <a:off x="3600000" y="1902600"/>
            <a:ext cx="94608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Organigramme : Connecteur 4"/>
          <p:cNvSpPr/>
          <p:nvPr/>
        </p:nvSpPr>
        <p:spPr>
          <a:xfrm>
            <a:off x="3571920" y="5070960"/>
            <a:ext cx="114228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Rectangle : coins arrondis 2"/>
          <p:cNvSpPr/>
          <p:nvPr/>
        </p:nvSpPr>
        <p:spPr>
          <a:xfrm>
            <a:off x="430560" y="1208880"/>
            <a:ext cx="8065800" cy="501300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Zone de texte 2"/>
          <p:cNvSpPr/>
          <p:nvPr/>
        </p:nvSpPr>
        <p:spPr>
          <a:xfrm>
            <a:off x="4541760" y="1531080"/>
            <a:ext cx="3954600" cy="2234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Nicolas pesait 80 kg il y a 6 mois.  </a:t>
            </a:r>
            <a:r>
              <a:rPr b="1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En sachant qu’il a maigri régulièrement, combien a-t-il perdu chaque mois ? </a:t>
            </a: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Organigramme : Connecteur 6"/>
          <p:cNvSpPr/>
          <p:nvPr/>
        </p:nvSpPr>
        <p:spPr>
          <a:xfrm>
            <a:off x="3501720" y="1632240"/>
            <a:ext cx="100548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 de texte 2"/>
          <p:cNvSpPr/>
          <p:nvPr/>
        </p:nvSpPr>
        <p:spPr>
          <a:xfrm>
            <a:off x="4429800" y="3865680"/>
            <a:ext cx="3906720" cy="1460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c00000"/>
                </a:solidFill>
                <a:latin typeface="Arial"/>
                <a:ea typeface="Calibri"/>
              </a:rPr>
              <a:t>80 – 68 = 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c00000"/>
                </a:solidFill>
                <a:latin typeface="Arial"/>
                <a:ea typeface="Calibri"/>
              </a:rPr>
              <a:t>Il a perdu 12 kilos en 6 mois.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Image 5" descr=""/>
          <p:cNvPicPr/>
          <p:nvPr/>
        </p:nvPicPr>
        <p:blipFill>
          <a:blip r:embed="rId1"/>
          <a:stretch/>
        </p:blipFill>
        <p:spPr>
          <a:xfrm>
            <a:off x="801000" y="2183040"/>
            <a:ext cx="3218760" cy="2847240"/>
          </a:xfrm>
          <a:prstGeom prst="rect">
            <a:avLst/>
          </a:prstGeom>
          <a:ln w="0">
            <a:noFill/>
          </a:ln>
        </p:spPr>
      </p:pic>
      <p:sp>
        <p:nvSpPr>
          <p:cNvPr id="122" name="ZoneTexte 8"/>
          <p:cNvSpPr/>
          <p:nvPr/>
        </p:nvSpPr>
        <p:spPr>
          <a:xfrm>
            <a:off x="896400" y="5466240"/>
            <a:ext cx="8498520" cy="54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c00000"/>
                </a:solidFill>
                <a:latin typeface="Arial"/>
                <a:ea typeface="Calibri"/>
              </a:rPr>
              <a:t>Cela fait 12 : 6 = 2 / Il a perdu 2 kg par mois.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 : coins arrondis 5"/>
          <p:cNvSpPr/>
          <p:nvPr/>
        </p:nvSpPr>
        <p:spPr>
          <a:xfrm>
            <a:off x="430560" y="1208880"/>
            <a:ext cx="8065800" cy="534600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 de texte 6"/>
          <p:cNvSpPr/>
          <p:nvPr/>
        </p:nvSpPr>
        <p:spPr>
          <a:xfrm>
            <a:off x="4541760" y="1531080"/>
            <a:ext cx="3954600" cy="2234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Nicolas pesait 94 kg il y a un an.  </a:t>
            </a:r>
            <a:r>
              <a:rPr b="1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En sachant qu’il a maigri régulièrement, combien a-t-il perdu chaque semaine ? </a:t>
            </a: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Organigramme : Connecteur 8"/>
          <p:cNvSpPr/>
          <p:nvPr/>
        </p:nvSpPr>
        <p:spPr>
          <a:xfrm>
            <a:off x="3417840" y="1632240"/>
            <a:ext cx="1089360" cy="39168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 de texte 7"/>
          <p:cNvSpPr/>
          <p:nvPr/>
        </p:nvSpPr>
        <p:spPr>
          <a:xfrm>
            <a:off x="4429800" y="3865680"/>
            <a:ext cx="4066560" cy="1460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c00000"/>
                </a:solidFill>
                <a:latin typeface="Arial"/>
                <a:ea typeface="Calibri"/>
              </a:rPr>
              <a:t>94 – 68 = 26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c00000"/>
                </a:solidFill>
                <a:latin typeface="Arial"/>
                <a:ea typeface="Calibri"/>
              </a:rPr>
              <a:t>Il a perdu 26 kilos en 1 an. 1 an = 52 semaines.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Image 4" descr=""/>
          <p:cNvPicPr/>
          <p:nvPr/>
        </p:nvPicPr>
        <p:blipFill>
          <a:blip r:embed="rId1"/>
          <a:stretch/>
        </p:blipFill>
        <p:spPr>
          <a:xfrm>
            <a:off x="801000" y="2183040"/>
            <a:ext cx="3218760" cy="2847240"/>
          </a:xfrm>
          <a:prstGeom prst="rect">
            <a:avLst/>
          </a:prstGeom>
          <a:ln w="0">
            <a:noFill/>
          </a:ln>
        </p:spPr>
      </p:pic>
      <p:sp>
        <p:nvSpPr>
          <p:cNvPr id="129" name="ZoneTexte 2"/>
          <p:cNvSpPr/>
          <p:nvPr/>
        </p:nvSpPr>
        <p:spPr>
          <a:xfrm>
            <a:off x="1451160" y="5509800"/>
            <a:ext cx="6024240" cy="100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c00000"/>
                </a:solidFill>
                <a:latin typeface="Arial"/>
                <a:ea typeface="Calibri"/>
              </a:rPr>
              <a:t>Cela fait la moitié d’un kilogramme par semaine (500g).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Application>LibreOffice/7.4.3.2$Windows_X86_64 LibreOffice_project/1048a8393ae2eeec98dff31b5c133c5f1d08b890</Application>
  <AppVersion>15.0000</AppVersion>
  <Words>140</Words>
  <Paragraphs>29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2025-12-30T10:34:01Z</dcterms:modified>
  <cp:revision>87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